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1" r:id="rId6"/>
    <p:sldId id="272" r:id="rId7"/>
    <p:sldId id="283" r:id="rId8"/>
    <p:sldId id="273" r:id="rId9"/>
    <p:sldId id="274" r:id="rId10"/>
    <p:sldId id="289" r:id="rId11"/>
    <p:sldId id="290" r:id="rId12"/>
    <p:sldId id="297" r:id="rId13"/>
    <p:sldId id="296" r:id="rId14"/>
    <p:sldId id="292" r:id="rId15"/>
    <p:sldId id="293" r:id="rId16"/>
    <p:sldId id="294" r:id="rId17"/>
    <p:sldId id="295" r:id="rId18"/>
    <p:sldId id="284" r:id="rId19"/>
    <p:sldId id="282" r:id="rId20"/>
    <p:sldId id="291" r:id="rId21"/>
    <p:sldId id="275" r:id="rId22"/>
    <p:sldId id="277" r:id="rId23"/>
    <p:sldId id="278" r:id="rId24"/>
    <p:sldId id="280" r:id="rId25"/>
    <p:sldId id="281" r:id="rId26"/>
    <p:sldId id="279" r:id="rId27"/>
    <p:sldId id="285" r:id="rId28"/>
    <p:sldId id="286" r:id="rId29"/>
    <p:sldId id="287" r:id="rId30"/>
    <p:sldId id="288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52278-F64F-4418-97E2-9336C45F08C5}" v="665" dt="2019-05-14T09:34:24.57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>
      <p:cViewPr varScale="1">
        <p:scale>
          <a:sx n="110" d="100"/>
          <a:sy n="110" d="100"/>
        </p:scale>
        <p:origin x="552" y="9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nl-NL"/>
              <a:pPr/>
              <a:t>30-5-2023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nl-NL"/>
              <a:pPr/>
              <a:t>30-5-2023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Klik om de modelstijlen te bewerken</a:t>
            </a:r>
          </a:p>
          <a:p>
            <a:pPr lvl="1"/>
            <a:r>
              <a:t>Tweede niveau</a:t>
            </a:r>
          </a:p>
          <a:p>
            <a:pPr lvl="2"/>
            <a:r>
              <a:t>Derde niveau</a:t>
            </a:r>
          </a:p>
          <a:p>
            <a:pPr lvl="3"/>
            <a:r>
              <a:t>Vierde niveau</a:t>
            </a:r>
          </a:p>
          <a:p>
            <a:pPr lvl="4"/>
            <a:r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noProof="0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noProof="0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nl-NL" noProof="0" smtClean="0"/>
              <a:pPr/>
              <a:t>30-5-2023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oradio1.nl/achtergrond/1823-toerisme-op-ijsland-is-booming-maar-dat-heeft-een-keerzijd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Module </a:t>
            </a:r>
            <a:r>
              <a:rPr lang="nl-NL" dirty="0" err="1"/>
              <a:t>ijsland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Toerisme en economie</a:t>
            </a:r>
          </a:p>
          <a:p>
            <a:r>
              <a:rPr lang="nl-NL" dirty="0"/>
              <a:t>Vaksectie AK, Linde College.</a:t>
            </a: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97C9E184-F9ED-43F5-A8CD-54E416B2F88E}"/>
              </a:ext>
            </a:extLst>
          </p:cNvPr>
          <p:cNvSpPr/>
          <p:nvPr/>
        </p:nvSpPr>
        <p:spPr>
          <a:xfrm>
            <a:off x="4078188" y="1449884"/>
            <a:ext cx="504056" cy="3440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Pijl: omhoog 5">
            <a:extLst>
              <a:ext uri="{FF2B5EF4-FFF2-40B4-BE49-F238E27FC236}">
                <a16:creationId xmlns:a16="http://schemas.microsoft.com/office/drawing/2014/main" id="{CA3E1D92-BA87-4EEB-9031-CC41D6D5C512}"/>
              </a:ext>
            </a:extLst>
          </p:cNvPr>
          <p:cNvSpPr/>
          <p:nvPr/>
        </p:nvSpPr>
        <p:spPr>
          <a:xfrm>
            <a:off x="4726260" y="1845071"/>
            <a:ext cx="271638" cy="43204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82F0A858-880D-40A7-86A6-74E90A8F13FA}"/>
              </a:ext>
            </a:extLst>
          </p:cNvPr>
          <p:cNvSpPr/>
          <p:nvPr/>
        </p:nvSpPr>
        <p:spPr>
          <a:xfrm>
            <a:off x="5148462" y="1496367"/>
            <a:ext cx="513902" cy="33243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D577A154-2AFE-45F1-A4FF-D7323A6C2CD3}"/>
              </a:ext>
            </a:extLst>
          </p:cNvPr>
          <p:cNvSpPr/>
          <p:nvPr/>
        </p:nvSpPr>
        <p:spPr>
          <a:xfrm>
            <a:off x="4726260" y="1003772"/>
            <a:ext cx="279835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BB326-4A72-49C2-B25D-CA4072F6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05270DB-97D9-46D4-8EDF-D9ED5B3B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467" y="2204864"/>
            <a:ext cx="110458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4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C3619-FE08-4F28-A75A-5D2A69EB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komen de toeristen vandaan?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0C763B-BDE9-4F1C-968F-BDA4309E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49FC5E0-75DB-4312-AB31-545F3A92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89" y="1046346"/>
            <a:ext cx="6265306" cy="58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39786-D48F-49D0-BE8E-8739345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295CFCA-8A74-483F-9DF8-4045F5E0A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92" y="-2747"/>
            <a:ext cx="9361040" cy="67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EFD906B-BA5F-4CAC-A1CC-3F7E5FA2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6025286" cy="1325562"/>
          </a:xfrm>
        </p:spPr>
        <p:txBody>
          <a:bodyPr>
            <a:normAutofit fontScale="90000"/>
          </a:bodyPr>
          <a:lstStyle/>
          <a:p>
            <a:r>
              <a:rPr lang="nl-NL" dirty="0"/>
              <a:t>Waarom komen toeristen naar </a:t>
            </a:r>
            <a:r>
              <a:rPr lang="nl-NL" dirty="0" err="1"/>
              <a:t>IJSland</a:t>
            </a:r>
            <a:r>
              <a:rPr lang="nl-NL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DB0323E-9EF2-4B45-9B4C-614D1743B9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F03622C-A122-4692-867B-43989836A6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42900" y="-4993"/>
            <a:ext cx="4931258" cy="68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0D0AE-9F9F-45C7-9563-3E17B3C3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denken de </a:t>
            </a:r>
            <a:r>
              <a:rPr lang="nl-NL" dirty="0" err="1"/>
              <a:t>ijslanders</a:t>
            </a:r>
            <a:r>
              <a:rPr lang="nl-NL" dirty="0"/>
              <a:t> over het toerisme?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12BDD4B-602A-4E45-83CC-7C809AF81B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2688" y="2415724"/>
            <a:ext cx="5376340" cy="3522147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B7307E9-3718-4D1F-810C-FD0FD9A3B0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4932" y="2537932"/>
            <a:ext cx="5607081" cy="34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Toerisme in de economie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3D01493-84E1-41E0-AE62-C7AF05F4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31" y="2465846"/>
            <a:ext cx="7866962" cy="30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 van het toerisme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8" y="2234803"/>
            <a:ext cx="4708525" cy="3531393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FD4D98-F666-4B64-9572-143C4B3C8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  </a:t>
            </a:r>
            <a:r>
              <a:rPr lang="nl-NL" dirty="0">
                <a:hlinkClick r:id="rId3"/>
              </a:rPr>
              <a:t>https://www.nporadio1.nl/achtergrond/1823-toerisme-op-ijsland-is-booming-maar-dat-heeft-een-keerzijde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10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F4F7CD7-2E93-4869-9BFA-B8E23BB9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Veranderende economie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A383010-774F-4A7E-92AB-DBD56B52A8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126" y="1988840"/>
            <a:ext cx="5924002" cy="3744416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6718D6E-BD16-4221-92AE-66E4F80561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Afname van het aandeel in de primaire en secundaire sector</a:t>
            </a:r>
          </a:p>
          <a:p>
            <a:r>
              <a:rPr lang="nl-NL" dirty="0"/>
              <a:t>Toename van het aandeel in de dienstensector</a:t>
            </a:r>
          </a:p>
        </p:txBody>
      </p:sp>
    </p:spTree>
    <p:extLst>
      <p:ext uri="{BB962C8B-B14F-4D97-AF65-F5344CB8AC3E}">
        <p14:creationId xmlns:p14="http://schemas.microsoft.com/office/powerpoint/2010/main" val="30557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Highlight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Reykjavik</a:t>
            </a:r>
          </a:p>
          <a:p>
            <a:pPr marL="45720" indent="0">
              <a:buNone/>
            </a:pPr>
            <a:r>
              <a:rPr lang="nl-NL" dirty="0"/>
              <a:t>Musea</a:t>
            </a:r>
          </a:p>
          <a:p>
            <a:pPr marL="45720" indent="0">
              <a:buNone/>
            </a:pPr>
            <a:r>
              <a:rPr lang="nl-NL" dirty="0"/>
              <a:t>Gekleurde huisjes</a:t>
            </a:r>
          </a:p>
          <a:p>
            <a:pPr marL="45720" indent="0">
              <a:buNone/>
            </a:pPr>
            <a:r>
              <a:rPr lang="nl-NL" dirty="0"/>
              <a:t>Culinair</a:t>
            </a:r>
          </a:p>
          <a:p>
            <a:pPr marL="45720" indent="0">
              <a:buNone/>
            </a:pPr>
            <a:r>
              <a:rPr lang="nl-NL" dirty="0"/>
              <a:t>Nachtleven</a:t>
            </a:r>
          </a:p>
          <a:p>
            <a:pPr marL="45720" indent="0">
              <a:buNone/>
            </a:pPr>
            <a:r>
              <a:rPr lang="nl-NL" dirty="0" err="1"/>
              <a:t>Hallgrímskirkja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476672"/>
            <a:ext cx="6867497" cy="457833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4194417"/>
            <a:ext cx="3701920" cy="24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Highlight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Vatnajökull</a:t>
            </a:r>
            <a:r>
              <a:rPr lang="nl-NL" dirty="0"/>
              <a:t> </a:t>
            </a:r>
            <a:r>
              <a:rPr lang="nl-NL" dirty="0" err="1"/>
              <a:t>national</a:t>
            </a:r>
            <a:r>
              <a:rPr lang="nl-NL" dirty="0"/>
              <a:t> park</a:t>
            </a:r>
          </a:p>
          <a:p>
            <a:pPr marL="45720" indent="0">
              <a:buNone/>
            </a:pPr>
            <a:r>
              <a:rPr lang="nl-NL" dirty="0" err="1"/>
              <a:t>Skaftafell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538735"/>
            <a:ext cx="4752528" cy="316340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8" y="2988591"/>
            <a:ext cx="5306461" cy="3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Algemeen</a:t>
            </a:r>
          </a:p>
          <a:p>
            <a:r>
              <a:rPr lang="nl-NL" dirty="0"/>
              <a:t>Ontwikkeling</a:t>
            </a:r>
          </a:p>
          <a:p>
            <a:r>
              <a:rPr lang="nl-NL" dirty="0" err="1"/>
              <a:t>Highlights</a:t>
            </a:r>
            <a:endParaRPr lang="nl-NL" dirty="0"/>
          </a:p>
          <a:p>
            <a:r>
              <a:rPr lang="nl-NL" dirty="0"/>
              <a:t>Verkeer</a:t>
            </a:r>
          </a:p>
          <a:p>
            <a:r>
              <a:rPr lang="nl-NL" dirty="0"/>
              <a:t>Economie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Highlight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Blue </a:t>
            </a:r>
            <a:r>
              <a:rPr lang="nl-NL" dirty="0" err="1"/>
              <a:t>lagoon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2832713"/>
            <a:ext cx="6382444" cy="33183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192960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Highlight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Noorderlicht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068960"/>
            <a:ext cx="3657600" cy="26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812" y="319975"/>
            <a:ext cx="9753600" cy="1325562"/>
          </a:xfrm>
        </p:spPr>
        <p:txBody>
          <a:bodyPr/>
          <a:lstStyle/>
          <a:p>
            <a:r>
              <a:rPr lang="nl-NL" dirty="0" err="1"/>
              <a:t>Hightlight</a:t>
            </a:r>
            <a:r>
              <a:rPr lang="nl-NL" dirty="0"/>
              <a:t> 5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Golden </a:t>
            </a:r>
            <a:r>
              <a:rPr lang="nl-NL" dirty="0" err="1"/>
              <a:t>circle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3709214"/>
            <a:ext cx="3771118" cy="270892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57" y="3197139"/>
            <a:ext cx="3553688" cy="237241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116632"/>
            <a:ext cx="7516143" cy="279856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3" y="4494801"/>
            <a:ext cx="3075036" cy="172970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4" y="307913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Verkeer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80" y="1828800"/>
            <a:ext cx="6434666" cy="4343400"/>
          </a:xfrm>
        </p:spPr>
      </p:pic>
    </p:spTree>
    <p:extLst>
      <p:ext uri="{BB962C8B-B14F-4D97-AF65-F5344CB8AC3E}">
        <p14:creationId xmlns:p14="http://schemas.microsoft.com/office/powerpoint/2010/main" val="473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Economie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Visserij en toerisme (</a:t>
            </a:r>
            <a:r>
              <a:rPr lang="nl-NL" dirty="0" err="1"/>
              <a:t>financiele</a:t>
            </a:r>
            <a:r>
              <a:rPr lang="nl-NL" dirty="0"/>
              <a:t> sector)</a:t>
            </a:r>
          </a:p>
          <a:p>
            <a:endParaRPr lang="nl-NL" dirty="0"/>
          </a:p>
          <a:p>
            <a:r>
              <a:rPr lang="nl-NL" dirty="0"/>
              <a:t>Wol, tuinbouw</a:t>
            </a:r>
          </a:p>
          <a:p>
            <a:endParaRPr lang="nl-NL" dirty="0"/>
          </a:p>
          <a:p>
            <a:r>
              <a:rPr lang="nl-NL" dirty="0"/>
              <a:t>Klein deel geschikt voor landbouw (10%)</a:t>
            </a:r>
          </a:p>
          <a:p>
            <a:endParaRPr lang="nl-NL" dirty="0"/>
          </a:p>
          <a:p>
            <a:r>
              <a:rPr lang="nl-NL" dirty="0"/>
              <a:t>Havens (ijsvrij)</a:t>
            </a:r>
          </a:p>
        </p:txBody>
      </p:sp>
    </p:spTree>
    <p:extLst>
      <p:ext uri="{BB962C8B-B14F-4D97-AF65-F5344CB8AC3E}">
        <p14:creationId xmlns:p14="http://schemas.microsoft.com/office/powerpoint/2010/main" val="154199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52655-6A38-430D-869E-B335DD7A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BBP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C66DE5-51AD-4DE7-967C-F6D41024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772" y="1906670"/>
            <a:ext cx="4708734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IJsland = 25,6 miljard dollar</a:t>
            </a:r>
          </a:p>
          <a:p>
            <a:r>
              <a:rPr lang="nl-NL" dirty="0"/>
              <a:t>NL = 1013 miljard dollar</a:t>
            </a:r>
          </a:p>
          <a:p>
            <a:endParaRPr lang="nl-NL" dirty="0"/>
          </a:p>
          <a:p>
            <a:r>
              <a:rPr lang="nl-NL" dirty="0"/>
              <a:t>IJsland=68.700 per hoofd</a:t>
            </a:r>
          </a:p>
          <a:p>
            <a:r>
              <a:rPr lang="nl-NL" dirty="0"/>
              <a:t>Nederland=53.200 per hoofd</a:t>
            </a:r>
          </a:p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12A11B1-2DDB-476C-821B-38B7A6278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2506" y="1609202"/>
            <a:ext cx="7154479" cy="52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0CDDC-CB16-4345-9E2F-430D694E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Export – 5,6 miljard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34631B-A586-465F-9243-D0BD75EDE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90E53E1-9CF7-42F5-9765-7E5D824F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" y="2996953"/>
            <a:ext cx="12188825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98C61-FB84-4936-A63E-CC6160C8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import – 7,5 miljard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8A9A135-B966-43D2-8670-819F35D1B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30660"/>
            <a:ext cx="12198548" cy="39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764" y="-459432"/>
            <a:ext cx="9753600" cy="1325562"/>
          </a:xfrm>
        </p:spPr>
        <p:txBody>
          <a:bodyPr/>
          <a:lstStyle/>
          <a:p>
            <a:r>
              <a:rPr lang="nl-NL" dirty="0"/>
              <a:t>Geografische ligging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9469381-9E50-4273-B3EE-FD204C4EF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68" y="901768"/>
            <a:ext cx="8064896" cy="57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Toerisme = Een vorm van recreatie gericht op het reizen en verblijven buiten de eigen woonomgeving.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4041735"/>
            <a:ext cx="4017248" cy="235906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3068960"/>
            <a:ext cx="3122510" cy="173717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96" y="3350244"/>
            <a:ext cx="4027902" cy="30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Gegevens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3356992"/>
            <a:ext cx="4966692" cy="3396341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Inwoners Reykjavik 2017 	387.758</a:t>
            </a:r>
          </a:p>
          <a:p>
            <a:r>
              <a:rPr lang="nl-NL" dirty="0"/>
              <a:t>Aantal toeristen in 1996 	200.000</a:t>
            </a:r>
          </a:p>
          <a:p>
            <a:r>
              <a:rPr lang="nl-NL" dirty="0"/>
              <a:t>Aantal toeristen in 2016 	1.600.000</a:t>
            </a:r>
          </a:p>
          <a:p>
            <a:r>
              <a:rPr lang="nl-NL" dirty="0"/>
              <a:t>Aantal toeristen in 2018 	2.800.000</a:t>
            </a:r>
          </a:p>
          <a:p>
            <a:r>
              <a:rPr lang="nl-NL" dirty="0"/>
              <a:t>Aantal toeristen in 2019 	2.500.000</a:t>
            </a:r>
          </a:p>
          <a:p>
            <a:r>
              <a:rPr lang="nl-NL" dirty="0"/>
              <a:t>Aantal toeristen in 2020 	490.000</a:t>
            </a:r>
          </a:p>
          <a:p>
            <a:r>
              <a:rPr lang="nl-NL" dirty="0"/>
              <a:t>Aantal toeristen in 2021 	813.000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1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Redenen van de groei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Goedkope tickets  +- 99 euro </a:t>
            </a:r>
          </a:p>
          <a:p>
            <a:r>
              <a:rPr lang="nl-NL" dirty="0"/>
              <a:t>Uitbarsting van de </a:t>
            </a:r>
            <a:r>
              <a:rPr lang="nl-NL" dirty="0" err="1"/>
              <a:t>Eyjafjallajökull</a:t>
            </a:r>
            <a:r>
              <a:rPr lang="nl-NL" dirty="0"/>
              <a:t> in 2010 (bekendheid)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In 2016 was Reykjavik de meest </a:t>
            </a:r>
            <a:r>
              <a:rPr lang="nl-NL" dirty="0" err="1"/>
              <a:t>gegooglede</a:t>
            </a:r>
            <a:r>
              <a:rPr lang="nl-NL" dirty="0"/>
              <a:t> stad</a:t>
            </a:r>
          </a:p>
        </p:txBody>
      </p:sp>
      <p:pic>
        <p:nvPicPr>
          <p:cNvPr id="1028" name="Picture 4" descr="https://upload.wikimedia.org/wikipedia/commons/thumb/7/71/Number_of_tourists_in_Iceland_and_population.svg/800px-Number_of_tourists_in_Iceland_and_population.svg.png">
            <a:extLst>
              <a:ext uri="{FF2B5EF4-FFF2-40B4-BE49-F238E27FC236}">
                <a16:creationId xmlns:a16="http://schemas.microsoft.com/office/drawing/2014/main" id="{792F6F6C-0D82-4B3F-8CF6-D0CF32B5EF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96" y="1828800"/>
            <a:ext cx="379750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63FDECB-7807-42A5-9B65-0A21E799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Aantal toeristen per maand in 2018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19D4E13-3C14-4609-B0FF-5AD62AD04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175" y="2024062"/>
            <a:ext cx="83724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4A4F0-05BA-49A3-A1FC-3D2B12F7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Ontwikkeling aantal toeristen in de afgelopen 10 jaar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7ED7278-0D46-400E-AB8F-BFE0C2A2B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125" y="2024062"/>
            <a:ext cx="84105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17632-E879-4C36-A511-FABDE42D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97C0D81-A108-472F-8DA3-3B301D8A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851" y="274638"/>
            <a:ext cx="9191122" cy="62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_World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613C4F6E6C80419449E0387475A44A" ma:contentTypeVersion="9" ma:contentTypeDescription="Een nieuw document maken." ma:contentTypeScope="" ma:versionID="626447dda2216a4b1d521f6bd2c255ee">
  <xsd:schema xmlns:xsd="http://www.w3.org/2001/XMLSchema" xmlns:xs="http://www.w3.org/2001/XMLSchema" xmlns:p="http://schemas.microsoft.com/office/2006/metadata/properties" xmlns:ns2="943120a9-f883-48ef-8150-d1fe9fa01b7c" xmlns:ns3="dab5b9e1-32eb-4a6f-b77c-1a63797ee201" targetNamespace="http://schemas.microsoft.com/office/2006/metadata/properties" ma:root="true" ma:fieldsID="a667b41c4d1f099387ff3334c2c9c0cb" ns2:_="" ns3:_="">
    <xsd:import namespace="943120a9-f883-48ef-8150-d1fe9fa01b7c"/>
    <xsd:import namespace="dab5b9e1-32eb-4a6f-b77c-1a63797ee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120a9-f883-48ef-8150-d1fe9fa01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5b9e1-32eb-4a6f-b77c-1a63797ee20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1FE295-ABFD-4972-ACD0-1DE30531D9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FFC0F1-3CFC-4DC5-970A-52E8BBDB95BC}">
  <ds:schemaRefs>
    <ds:schemaRef ds:uri="http://schemas.openxmlformats.org/package/2006/metadata/core-properties"/>
    <ds:schemaRef ds:uri="943120a9-f883-48ef-8150-d1fe9fa01b7c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dab5b9e1-32eb-4a6f-b77c-1a63797ee201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410B506-A600-4948-BB17-922826BCCA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3120a9-f883-48ef-8150-d1fe9fa01b7c"/>
    <ds:schemaRef ds:uri="dab5b9e1-32eb-4a6f-b77c-1a63797ee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Wereldkaartserie, presentatie van de wereld (breedbeeld)</Template>
  <TotalTime>0</TotalTime>
  <Words>259</Words>
  <Application>Microsoft Office PowerPoint</Application>
  <PresentationFormat>Aangepast</PresentationFormat>
  <Paragraphs>70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Arial</vt:lpstr>
      <vt:lpstr>Century Gothic</vt:lpstr>
      <vt:lpstr>Continental_World_16x9</vt:lpstr>
      <vt:lpstr>Module ijsland</vt:lpstr>
      <vt:lpstr>Inhoud:</vt:lpstr>
      <vt:lpstr>Geografische ligging</vt:lpstr>
      <vt:lpstr>Definitie</vt:lpstr>
      <vt:lpstr>Gegevens</vt:lpstr>
      <vt:lpstr>Redenen van de groei</vt:lpstr>
      <vt:lpstr>Aantal toeristen per maand in 2018</vt:lpstr>
      <vt:lpstr>Ontwikkeling aantal toeristen in de afgelopen 10 jaar</vt:lpstr>
      <vt:lpstr>PowerPoint-presentatie</vt:lpstr>
      <vt:lpstr>PowerPoint-presentatie</vt:lpstr>
      <vt:lpstr>Waar komen de toeristen vandaan?</vt:lpstr>
      <vt:lpstr>PowerPoint-presentatie</vt:lpstr>
      <vt:lpstr>Waarom komen toeristen naar IJSland?</vt:lpstr>
      <vt:lpstr>Hoe denken de ijslanders over het toerisme?</vt:lpstr>
      <vt:lpstr>Toerisme in de economie</vt:lpstr>
      <vt:lpstr>Toekomst van het toerisme</vt:lpstr>
      <vt:lpstr>Veranderende economie</vt:lpstr>
      <vt:lpstr>Highlight 1</vt:lpstr>
      <vt:lpstr>Highlight 2</vt:lpstr>
      <vt:lpstr>Highlight 3</vt:lpstr>
      <vt:lpstr>Highlight 4</vt:lpstr>
      <vt:lpstr>Hightlight 5</vt:lpstr>
      <vt:lpstr>Verkeer</vt:lpstr>
      <vt:lpstr>Economie</vt:lpstr>
      <vt:lpstr>BBP</vt:lpstr>
      <vt:lpstr>Export – 5,6 miljard</vt:lpstr>
      <vt:lpstr>import – 7,5 miljard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ijsland</dc:title>
  <dc:creator/>
  <cp:keywords/>
  <cp:lastModifiedBy/>
  <cp:revision>49</cp:revision>
  <dcterms:created xsi:type="dcterms:W3CDTF">2017-09-29T16:35:32Z</dcterms:created>
  <dcterms:modified xsi:type="dcterms:W3CDTF">2023-05-30T07:41:11Z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0x01010045613C4F6E6C80419449E0387475A44A</vt:lpwstr>
  </property>
</Properties>
</file>